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75" r:id="rId5"/>
  </p:sldMasterIdLst>
  <p:notesMasterIdLst>
    <p:notesMasterId r:id="rId26"/>
  </p:notesMasterIdLst>
  <p:sldIdLst>
    <p:sldId id="256" r:id="rId6"/>
    <p:sldId id="258" r:id="rId7"/>
    <p:sldId id="259" r:id="rId8"/>
    <p:sldId id="257" r:id="rId9"/>
    <p:sldId id="262" r:id="rId10"/>
    <p:sldId id="279" r:id="rId11"/>
    <p:sldId id="280" r:id="rId12"/>
    <p:sldId id="266" r:id="rId13"/>
    <p:sldId id="281" r:id="rId14"/>
    <p:sldId id="271" r:id="rId15"/>
    <p:sldId id="282" r:id="rId16"/>
    <p:sldId id="272" r:id="rId17"/>
    <p:sldId id="273" r:id="rId18"/>
    <p:sldId id="274" r:id="rId19"/>
    <p:sldId id="270" r:id="rId20"/>
    <p:sldId id="276" r:id="rId21"/>
    <p:sldId id="275" r:id="rId22"/>
    <p:sldId id="283" r:id="rId23"/>
    <p:sldId id="277" r:id="rId24"/>
    <p:sldId id="278" r:id="rId2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238"/>
    <a:srgbClr val="E14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934"/>
  </p:normalViewPr>
  <p:slideViewPr>
    <p:cSldViewPr snapToGrid="0">
      <p:cViewPr varScale="1">
        <p:scale>
          <a:sx n="97" d="100"/>
          <a:sy n="97" d="100"/>
        </p:scale>
        <p:origin x="1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DB8AA-AD46-694A-8F44-C9A1678CDE4A}" type="datetimeFigureOut">
              <a:rPr lang="en-US" smtClean="0"/>
              <a:t>5/15/19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E0DBD-323C-9247-A9E5-670D45E49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4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E0DBD-323C-9247-A9E5-670D45E497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1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06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66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1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D5E3AB-C197-6740-87C8-21ECDB8686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9409" y="239843"/>
            <a:ext cx="10263903" cy="71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6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55EADD-33F8-4D43-AB98-B5498F2DFF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37056" y="622393"/>
            <a:ext cx="1028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1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380F84-E267-874E-9AD4-600EA85CACEB}"/>
              </a:ext>
            </a:extLst>
          </p:cNvPr>
          <p:cNvSpPr txBox="1"/>
          <p:nvPr/>
        </p:nvSpPr>
        <p:spPr>
          <a:xfrm>
            <a:off x="406966" y="4396367"/>
            <a:ext cx="3657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spc="300" dirty="0">
                <a:solidFill>
                  <a:schemeClr val="bg1"/>
                </a:solidFill>
                <a:latin typeface="Barlow" pitchFamily="2" charset="77"/>
              </a:rPr>
              <a:t>IBA UPDATE</a:t>
            </a:r>
            <a:endParaRPr lang="en-US" sz="3200" b="1" spc="300" dirty="0">
              <a:solidFill>
                <a:schemeClr val="bg1"/>
              </a:solidFill>
              <a:latin typeface="Barlow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559F9-EF2F-9047-AA32-90526F90B3B6}"/>
              </a:ext>
            </a:extLst>
          </p:cNvPr>
          <p:cNvSpPr txBox="1"/>
          <p:nvPr/>
        </p:nvSpPr>
        <p:spPr>
          <a:xfrm>
            <a:off x="4098494" y="4396366"/>
            <a:ext cx="3013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60" spc="3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AU" sz="3200" spc="300" dirty="0">
                <a:solidFill>
                  <a:schemeClr val="bg1"/>
                </a:solidFill>
                <a:latin typeface="Barlow Light" pitchFamily="2" charset="77"/>
                <a:cs typeface="Gill Sans Nova Light" panose="020F0302020204030204" pitchFamily="34" charset="0"/>
              </a:rPr>
              <a:t>May </a:t>
            </a:r>
            <a:r>
              <a:rPr lang="en-US" sz="3200" spc="300" dirty="0">
                <a:solidFill>
                  <a:schemeClr val="bg1"/>
                </a:solidFill>
                <a:latin typeface="Barlow Light" pitchFamily="2" charset="77"/>
                <a:cs typeface="Gill Sans Nova Light" panose="020F0302020204030204" pitchFamily="34" charset="0"/>
              </a:rPr>
              <a:t>2019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FD64E1-8F14-BD4E-ACCD-7442542D1885}"/>
              </a:ext>
            </a:extLst>
          </p:cNvPr>
          <p:cNvCxnSpPr>
            <a:cxnSpLocks/>
          </p:cNvCxnSpPr>
          <p:nvPr/>
        </p:nvCxnSpPr>
        <p:spPr>
          <a:xfrm>
            <a:off x="4106333" y="4351867"/>
            <a:ext cx="0" cy="593886"/>
          </a:xfrm>
          <a:prstGeom prst="line">
            <a:avLst/>
          </a:prstGeom>
          <a:ln w="1016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50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E43434-840C-C64D-972C-93B064AA7F66}"/>
              </a:ext>
            </a:extLst>
          </p:cNvPr>
          <p:cNvSpPr txBox="1"/>
          <p:nvPr/>
        </p:nvSpPr>
        <p:spPr>
          <a:xfrm>
            <a:off x="816690" y="3502838"/>
            <a:ext cx="920675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3600" b="1" spc="100" dirty="0">
                <a:solidFill>
                  <a:srgbClr val="002060"/>
                </a:solidFill>
                <a:latin typeface="Barlow Light" pitchFamily="2" charset="77"/>
                <a:cs typeface="Gill Sans Nova Light" panose="020F0302020204030204" pitchFamily="34" charset="0"/>
              </a:rPr>
              <a:t>INDEPENDENT SEAL ROLL OUT</a:t>
            </a:r>
            <a:endParaRPr lang="en-US" sz="3600" b="1" i="0" spc="100" baseline="0" dirty="0">
              <a:solidFill>
                <a:srgbClr val="002060"/>
              </a:solidFill>
              <a:latin typeface="Barlow Light" pitchFamily="2" charset="77"/>
              <a:cs typeface="Gill Sans Nova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87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B45BEE-2E92-4B17-89C4-C7D8B46A9A05}"/>
              </a:ext>
            </a:extLst>
          </p:cNvPr>
          <p:cNvSpPr txBox="1"/>
          <p:nvPr/>
        </p:nvSpPr>
        <p:spPr>
          <a:xfrm>
            <a:off x="467597" y="6921416"/>
            <a:ext cx="8253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solidFill>
                  <a:srgbClr val="101238"/>
                </a:solidFill>
                <a:latin typeface="Barlow Light" pitchFamily="2" charset="77"/>
              </a:rPr>
              <a:t>IBA Read using ATO Data – June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E33AF-7504-4630-AA6C-3EA4ADF84513}"/>
              </a:ext>
            </a:extLst>
          </p:cNvPr>
          <p:cNvSpPr txBox="1"/>
          <p:nvPr/>
        </p:nvSpPr>
        <p:spPr>
          <a:xfrm>
            <a:off x="408716" y="2048043"/>
            <a:ext cx="64612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AU" dirty="0">
                <a:solidFill>
                  <a:srgbClr val="002060"/>
                </a:solidFill>
                <a:latin typeface="Barlow Light" pitchFamily="2" charset="77"/>
              </a:rPr>
              <a:t>INDEPENDENT SEAL ADOPTION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EEC1C7-FB70-774A-8B99-46CBB70327FE}"/>
              </a:ext>
            </a:extLst>
          </p:cNvPr>
          <p:cNvSpPr txBox="1"/>
          <p:nvPr/>
        </p:nvSpPr>
        <p:spPr>
          <a:xfrm>
            <a:off x="3260622" y="2458203"/>
            <a:ext cx="338236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AU" sz="9600" b="1" dirty="0">
                <a:solidFill>
                  <a:srgbClr val="002060"/>
                </a:solidFill>
                <a:latin typeface="Barlow Light" pitchFamily="2" charset="77"/>
              </a:rPr>
              <a:t>64%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EA968-40A2-7B46-A842-29DF32133170}"/>
              </a:ext>
            </a:extLst>
          </p:cNvPr>
          <p:cNvSpPr txBox="1"/>
          <p:nvPr/>
        </p:nvSpPr>
        <p:spPr>
          <a:xfrm>
            <a:off x="3260622" y="3766504"/>
            <a:ext cx="450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101238"/>
                </a:solidFill>
                <a:latin typeface="Barlow Light" pitchFamily="2" charset="77"/>
              </a:rPr>
              <a:t>IBA Members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F0F1F1-61CC-A948-9C8D-2FFE50B759CA}"/>
              </a:ext>
            </a:extLst>
          </p:cNvPr>
          <p:cNvSpPr txBox="1"/>
          <p:nvPr/>
        </p:nvSpPr>
        <p:spPr>
          <a:xfrm>
            <a:off x="5500493" y="2699705"/>
            <a:ext cx="450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101238"/>
                </a:solidFill>
                <a:latin typeface="Barlow Light" pitchFamily="2" charset="77"/>
              </a:rPr>
              <a:t>IBA Brewer Members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3BBFC2-2872-6A47-8E1C-719699AA8E91}"/>
              </a:ext>
            </a:extLst>
          </p:cNvPr>
          <p:cNvSpPr txBox="1"/>
          <p:nvPr/>
        </p:nvSpPr>
        <p:spPr>
          <a:xfrm>
            <a:off x="5500493" y="4191907"/>
            <a:ext cx="338236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AU" sz="9600" b="1" dirty="0">
                <a:solidFill>
                  <a:srgbClr val="002060"/>
                </a:solidFill>
                <a:latin typeface="Barlow Light" pitchFamily="2" charset="77"/>
              </a:rPr>
              <a:t>58%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D4C6A2-18BE-C343-9B91-3EAD0797E8E0}"/>
              </a:ext>
            </a:extLst>
          </p:cNvPr>
          <p:cNvSpPr txBox="1"/>
          <p:nvPr/>
        </p:nvSpPr>
        <p:spPr>
          <a:xfrm>
            <a:off x="5500493" y="5500208"/>
            <a:ext cx="450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101238"/>
                </a:solidFill>
                <a:latin typeface="Barlow Light" pitchFamily="2" charset="77"/>
              </a:rPr>
              <a:t>of independent beer volume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C8A7BF-C94C-9547-BA9F-C7F8519214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78715" y="2470892"/>
            <a:ext cx="1889380" cy="201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E43434-840C-C64D-972C-93B064AA7F66}"/>
              </a:ext>
            </a:extLst>
          </p:cNvPr>
          <p:cNvSpPr txBox="1"/>
          <p:nvPr/>
        </p:nvSpPr>
        <p:spPr>
          <a:xfrm>
            <a:off x="742529" y="1619918"/>
            <a:ext cx="92067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400" spc="100" dirty="0">
                <a:solidFill>
                  <a:srgbClr val="101238"/>
                </a:solidFill>
                <a:latin typeface="Barlow Light" pitchFamily="2" charset="77"/>
                <a:cs typeface="Gill Sans Nova Light" panose="020F0302020204030204" pitchFamily="34" charset="0"/>
              </a:rPr>
              <a:t>SEAL ROLL OUT</a:t>
            </a:r>
            <a:endParaRPr lang="en-US" sz="2400" b="0" i="0" spc="100" baseline="0" dirty="0">
              <a:solidFill>
                <a:srgbClr val="101238"/>
              </a:solidFill>
              <a:latin typeface="Barlow Light" pitchFamily="2" charset="77"/>
              <a:cs typeface="Gill Sans Nova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CA790-206C-DB41-8B8C-3C64DDF9176B}"/>
              </a:ext>
            </a:extLst>
          </p:cNvPr>
          <p:cNvSpPr txBox="1"/>
          <p:nvPr/>
        </p:nvSpPr>
        <p:spPr>
          <a:xfrm>
            <a:off x="1448301" y="2434174"/>
            <a:ext cx="7795208" cy="4401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Packaging change overs and product development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There is now a critical mass in the market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The next step is to roll out the Supporters Seal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Following that later in the year the IBA will focus 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AU" sz="2200" dirty="0">
                <a:solidFill>
                  <a:srgbClr val="101238"/>
                </a:solidFill>
                <a:latin typeface="Barlow Light" pitchFamily="2" charset="77"/>
              </a:rPr>
              <a:t>Building consumer awareness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AU" sz="2200" dirty="0">
              <a:solidFill>
                <a:srgbClr val="101238"/>
              </a:solidFill>
              <a:latin typeface="Barlow Light" pitchFamily="2" charset="77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AU" sz="2200" dirty="0">
                <a:solidFill>
                  <a:srgbClr val="101238"/>
                </a:solidFill>
                <a:latin typeface="Barlow Light" pitchFamily="2" charset="77"/>
              </a:rPr>
              <a:t>Building familiarity and understanding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AU" sz="2200" dirty="0">
              <a:solidFill>
                <a:srgbClr val="101238"/>
              </a:solidFill>
              <a:latin typeface="Barlow Light" pitchFamily="2" charset="77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AU" sz="2200" dirty="0">
                <a:solidFill>
                  <a:srgbClr val="101238"/>
                </a:solidFill>
                <a:latin typeface="Barlow Light" pitchFamily="2" charset="77"/>
              </a:rPr>
              <a:t>Creating value in the Seal </a:t>
            </a:r>
          </a:p>
        </p:txBody>
      </p:sp>
    </p:spTree>
    <p:extLst>
      <p:ext uri="{BB962C8B-B14F-4D97-AF65-F5344CB8AC3E}">
        <p14:creationId xmlns:p14="http://schemas.microsoft.com/office/powerpoint/2010/main" val="1394300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E43434-840C-C64D-972C-93B064AA7F66}"/>
              </a:ext>
            </a:extLst>
          </p:cNvPr>
          <p:cNvSpPr txBox="1"/>
          <p:nvPr/>
        </p:nvSpPr>
        <p:spPr>
          <a:xfrm>
            <a:off x="742529" y="1619918"/>
            <a:ext cx="92067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400" spc="100" dirty="0">
                <a:solidFill>
                  <a:srgbClr val="101238"/>
                </a:solidFill>
                <a:latin typeface="Barlow Light" pitchFamily="2" charset="77"/>
                <a:cs typeface="Gill Sans Nova Light" panose="020F0302020204030204" pitchFamily="34" charset="0"/>
              </a:rPr>
              <a:t>SUPPORTER SEAL </a:t>
            </a:r>
            <a:endParaRPr lang="en-US" sz="2400" b="0" i="0" spc="100" baseline="0" dirty="0">
              <a:solidFill>
                <a:srgbClr val="101238"/>
              </a:solidFill>
              <a:latin typeface="Barlow Light" pitchFamily="2" charset="77"/>
              <a:cs typeface="Gill Sans Nova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CA790-206C-DB41-8B8C-3C64DDF9176B}"/>
              </a:ext>
            </a:extLst>
          </p:cNvPr>
          <p:cNvSpPr txBox="1"/>
          <p:nvPr/>
        </p:nvSpPr>
        <p:spPr>
          <a:xfrm>
            <a:off x="1047694" y="2429137"/>
            <a:ext cx="6311997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solidFill>
                  <a:srgbClr val="002060"/>
                </a:solidFill>
                <a:latin typeface="Barlow Light" pitchFamily="2" charset="77"/>
              </a:rPr>
              <a:t>Launching </a:t>
            </a:r>
            <a:r>
              <a:rPr lang="en-US" sz="2200" dirty="0">
                <a:solidFill>
                  <a:srgbClr val="002060"/>
                </a:solidFill>
                <a:latin typeface="Barlow Light" pitchFamily="2" charset="77"/>
              </a:rPr>
              <a:t>in June</a:t>
            </a:r>
            <a:endParaRPr lang="en-AU" sz="2200" dirty="0">
              <a:solidFill>
                <a:srgbClr val="002060"/>
              </a:solidFill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solidFill>
                <a:srgbClr val="002060"/>
              </a:solidFill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solidFill>
                  <a:srgbClr val="002060"/>
                </a:solidFill>
                <a:latin typeface="Barlow Light" pitchFamily="2" charset="77"/>
              </a:rPr>
              <a:t>Open to trade, industry / suppliers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solidFill>
                <a:srgbClr val="002060"/>
              </a:solidFill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solidFill>
                  <a:srgbClr val="002060"/>
                </a:solidFill>
                <a:latin typeface="Barlow Light" pitchFamily="2" charset="77"/>
              </a:rPr>
              <a:t>Supporters will sign up to a sub-licence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solidFill>
                <a:srgbClr val="002060"/>
              </a:solidFill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solidFill>
                  <a:srgbClr val="002060"/>
                </a:solidFill>
                <a:latin typeface="Barlow Light" pitchFamily="2" charset="77"/>
              </a:rPr>
              <a:t>IBA to provide support materials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E175D4-536F-8A47-812E-0BC02A0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898" y="2006947"/>
            <a:ext cx="3010333" cy="321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13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E43434-840C-C64D-972C-93B064AA7F66}"/>
              </a:ext>
            </a:extLst>
          </p:cNvPr>
          <p:cNvSpPr txBox="1"/>
          <p:nvPr/>
        </p:nvSpPr>
        <p:spPr>
          <a:xfrm>
            <a:off x="742529" y="1619918"/>
            <a:ext cx="92067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400" spc="100" dirty="0">
                <a:solidFill>
                  <a:srgbClr val="101238"/>
                </a:solidFill>
                <a:latin typeface="Barlow Light" pitchFamily="2" charset="77"/>
                <a:cs typeface="Gill Sans Nova Light" panose="020F0302020204030204" pitchFamily="34" charset="0"/>
              </a:rPr>
              <a:t>GOOD BEER WEEK MERGER</a:t>
            </a:r>
            <a:endParaRPr lang="en-US" sz="2400" b="0" i="0" spc="100" baseline="0" dirty="0">
              <a:solidFill>
                <a:srgbClr val="101238"/>
              </a:solidFill>
              <a:latin typeface="Barlow Light" pitchFamily="2" charset="77"/>
              <a:cs typeface="Gill Sans Nova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CA790-206C-DB41-8B8C-3C64DDF9176B}"/>
              </a:ext>
            </a:extLst>
          </p:cNvPr>
          <p:cNvSpPr txBox="1"/>
          <p:nvPr/>
        </p:nvSpPr>
        <p:spPr>
          <a:xfrm>
            <a:off x="1448301" y="2444556"/>
            <a:ext cx="7795208" cy="3724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All set to complete the merger post Good Beer Week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Synergies and opportunities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Events expertise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Industry knowledge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Shared partners – sponsors and affiliates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Opportunity to expand event reach</a:t>
            </a:r>
          </a:p>
        </p:txBody>
      </p:sp>
    </p:spTree>
    <p:extLst>
      <p:ext uri="{BB962C8B-B14F-4D97-AF65-F5344CB8AC3E}">
        <p14:creationId xmlns:p14="http://schemas.microsoft.com/office/powerpoint/2010/main" val="4074376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E43434-840C-C64D-972C-93B064AA7F66}"/>
              </a:ext>
            </a:extLst>
          </p:cNvPr>
          <p:cNvSpPr txBox="1"/>
          <p:nvPr/>
        </p:nvSpPr>
        <p:spPr>
          <a:xfrm>
            <a:off x="742529" y="1619918"/>
            <a:ext cx="92067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400" spc="100" dirty="0">
                <a:solidFill>
                  <a:srgbClr val="101238"/>
                </a:solidFill>
                <a:latin typeface="Barlow Light" pitchFamily="2" charset="77"/>
                <a:cs typeface="Gill Sans Nova Light" panose="020F0302020204030204" pitchFamily="34" charset="0"/>
              </a:rPr>
              <a:t>MEMBER RESOURCES</a:t>
            </a:r>
            <a:endParaRPr lang="en-US" sz="2400" b="0" i="0" spc="100" baseline="0" dirty="0">
              <a:solidFill>
                <a:srgbClr val="101238"/>
              </a:solidFill>
              <a:latin typeface="Barlow Light" pitchFamily="2" charset="77"/>
              <a:cs typeface="Gill Sans Nova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CA790-206C-DB41-8B8C-3C64DDF9176B}"/>
              </a:ext>
            </a:extLst>
          </p:cNvPr>
          <p:cNvSpPr txBox="1"/>
          <p:nvPr/>
        </p:nvSpPr>
        <p:spPr>
          <a:xfrm>
            <a:off x="1448301" y="2499064"/>
            <a:ext cx="7795208" cy="3724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Adding to the existing member resources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IBA Safe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Labelling Guidelines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Rolling out a Product Recall Guide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A number of Quality “How to” Guides coming soon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IBA Mash Up podcasts / webinars</a:t>
            </a:r>
          </a:p>
        </p:txBody>
      </p:sp>
    </p:spTree>
    <p:extLst>
      <p:ext uri="{BB962C8B-B14F-4D97-AF65-F5344CB8AC3E}">
        <p14:creationId xmlns:p14="http://schemas.microsoft.com/office/powerpoint/2010/main" val="1728723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E43434-840C-C64D-972C-93B064AA7F66}"/>
              </a:ext>
            </a:extLst>
          </p:cNvPr>
          <p:cNvSpPr txBox="1"/>
          <p:nvPr/>
        </p:nvSpPr>
        <p:spPr>
          <a:xfrm>
            <a:off x="742529" y="1619918"/>
            <a:ext cx="92067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400" spc="100" dirty="0">
                <a:solidFill>
                  <a:srgbClr val="101238"/>
                </a:solidFill>
                <a:latin typeface="Barlow Light" pitchFamily="2" charset="77"/>
                <a:cs typeface="Gill Sans Nova Light" panose="020F0302020204030204" pitchFamily="34" charset="0"/>
              </a:rPr>
              <a:t>CONNECTING WITH MEMBERS</a:t>
            </a:r>
            <a:endParaRPr lang="en-US" sz="2400" b="0" i="0" spc="100" baseline="0" dirty="0">
              <a:solidFill>
                <a:srgbClr val="101238"/>
              </a:solidFill>
              <a:latin typeface="Barlow Light" pitchFamily="2" charset="77"/>
              <a:cs typeface="Gill Sans Nova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CA790-206C-DB41-8B8C-3C64DDF9176B}"/>
              </a:ext>
            </a:extLst>
          </p:cNvPr>
          <p:cNvSpPr txBox="1"/>
          <p:nvPr/>
        </p:nvSpPr>
        <p:spPr>
          <a:xfrm>
            <a:off x="1448300" y="2499064"/>
            <a:ext cx="8280915" cy="4401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Stepping up our connection with members in your market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IBA Mash Ups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Regular opportunities to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AU" sz="2200" dirty="0">
                <a:solidFill>
                  <a:srgbClr val="101238"/>
                </a:solidFill>
                <a:latin typeface="Barlow Light" pitchFamily="2" charset="77"/>
              </a:rPr>
              <a:t>Networking with the industry members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AU" sz="2200" dirty="0">
              <a:solidFill>
                <a:srgbClr val="101238"/>
              </a:solidFill>
              <a:latin typeface="Barlow Light" pitchFamily="2" charset="77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AU" sz="2200" dirty="0">
                <a:solidFill>
                  <a:srgbClr val="101238"/>
                </a:solidFill>
                <a:latin typeface="Barlow Light" pitchFamily="2" charset="77"/>
              </a:rPr>
              <a:t>Information sharing and learning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AU" sz="2200" dirty="0">
              <a:solidFill>
                <a:srgbClr val="101238"/>
              </a:solidFill>
              <a:latin typeface="Barlow Light" pitchFamily="2" charset="77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101238"/>
                </a:solidFill>
                <a:latin typeface="Barlow Light" pitchFamily="2" charset="77"/>
              </a:rPr>
              <a:t>Chance to l</a:t>
            </a:r>
            <a:r>
              <a:rPr lang="en-AU" sz="2200" dirty="0" err="1">
                <a:solidFill>
                  <a:srgbClr val="101238"/>
                </a:solidFill>
                <a:latin typeface="Barlow Light" pitchFamily="2" charset="77"/>
              </a:rPr>
              <a:t>ift</a:t>
            </a:r>
            <a:r>
              <a:rPr lang="en-AU" sz="2200" dirty="0">
                <a:solidFill>
                  <a:srgbClr val="101238"/>
                </a:solidFill>
                <a:latin typeface="Barlow Light" pitchFamily="2" charset="77"/>
              </a:rPr>
              <a:t> the head up and just have a beer together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2749807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E43434-840C-C64D-972C-93B064AA7F66}"/>
              </a:ext>
            </a:extLst>
          </p:cNvPr>
          <p:cNvSpPr txBox="1"/>
          <p:nvPr/>
        </p:nvSpPr>
        <p:spPr>
          <a:xfrm>
            <a:off x="742529" y="1619918"/>
            <a:ext cx="92067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400" spc="100" dirty="0">
                <a:solidFill>
                  <a:srgbClr val="101238"/>
                </a:solidFill>
                <a:latin typeface="Barlow Light" pitchFamily="2" charset="77"/>
                <a:cs typeface="Gill Sans Nova Light" panose="020F0302020204030204" pitchFamily="34" charset="0"/>
              </a:rPr>
              <a:t>BREWCON and INDIES</a:t>
            </a:r>
            <a:endParaRPr lang="en-US" sz="2400" b="0" i="0" spc="100" baseline="0" dirty="0">
              <a:solidFill>
                <a:srgbClr val="101238"/>
              </a:solidFill>
              <a:latin typeface="Barlow Light" pitchFamily="2" charset="77"/>
              <a:cs typeface="Gill Sans Nova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CA790-206C-DB41-8B8C-3C64DDF9176B}"/>
              </a:ext>
            </a:extLst>
          </p:cNvPr>
          <p:cNvSpPr txBox="1"/>
          <p:nvPr/>
        </p:nvSpPr>
        <p:spPr>
          <a:xfrm>
            <a:off x="1448301" y="2499064"/>
            <a:ext cx="7795208" cy="4062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Taken on a lot of feedback from 2018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We’ve listened and adjusted our plans accordingly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Venue is the MCEC - Melbourne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Trade Expo exhibitors locked in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Program in development – Seminar EOI’s coming in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Indies judges selected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969440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E43434-840C-C64D-972C-93B064AA7F66}"/>
              </a:ext>
            </a:extLst>
          </p:cNvPr>
          <p:cNvSpPr txBox="1"/>
          <p:nvPr/>
        </p:nvSpPr>
        <p:spPr>
          <a:xfrm>
            <a:off x="742529" y="1619918"/>
            <a:ext cx="92067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spc="100" dirty="0">
                <a:solidFill>
                  <a:srgbClr val="101238"/>
                </a:solidFill>
                <a:latin typeface="Barlow Light" pitchFamily="2" charset="77"/>
                <a:cs typeface="Gill Sans Nova Light" panose="020F0302020204030204" pitchFamily="34" charset="0"/>
              </a:rPr>
              <a:t>NEW INDUSTRY AWARDS FOR THE </a:t>
            </a:r>
            <a:r>
              <a:rPr lang="en-AU" sz="2400" spc="100" dirty="0">
                <a:solidFill>
                  <a:srgbClr val="101238"/>
                </a:solidFill>
                <a:latin typeface="Barlow Light" pitchFamily="2" charset="77"/>
                <a:cs typeface="Gill Sans Nova Light" panose="020F0302020204030204" pitchFamily="34" charset="0"/>
              </a:rPr>
              <a:t>INDIES</a:t>
            </a:r>
            <a:endParaRPr lang="en-US" sz="2400" b="0" i="0" spc="100" baseline="0" dirty="0">
              <a:solidFill>
                <a:srgbClr val="101238"/>
              </a:solidFill>
              <a:latin typeface="Barlow Light" pitchFamily="2" charset="77"/>
              <a:cs typeface="Gill Sans Nova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CA790-206C-DB41-8B8C-3C64DDF9176B}"/>
              </a:ext>
            </a:extLst>
          </p:cNvPr>
          <p:cNvSpPr txBox="1"/>
          <p:nvPr/>
        </p:nvSpPr>
        <p:spPr>
          <a:xfrm>
            <a:off x="1448301" y="2499064"/>
            <a:ext cx="7795208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Barlow Light" pitchFamily="2" charset="77"/>
              </a:rPr>
              <a:t>In addition to the existing INDUSTRY SERVICE AWARD</a:t>
            </a: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Barlow Light" pitchFamily="2" charset="77"/>
              </a:rPr>
              <a:t>YOUNG GUN OF THE YEAR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Barlow Light" pitchFamily="2" charset="77"/>
              </a:rPr>
              <a:t>COMMUNITY INITIATIVE OF THE YEAR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Barlow Light" pitchFamily="2" charset="77"/>
              </a:rPr>
              <a:t>TRUE INDIE BEER SUPPORTER OF THE YEAR</a:t>
            </a: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499251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E43434-840C-C64D-972C-93B064AA7F66}"/>
              </a:ext>
            </a:extLst>
          </p:cNvPr>
          <p:cNvSpPr txBox="1"/>
          <p:nvPr/>
        </p:nvSpPr>
        <p:spPr>
          <a:xfrm>
            <a:off x="742529" y="1619918"/>
            <a:ext cx="92067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400" spc="100" dirty="0">
                <a:solidFill>
                  <a:srgbClr val="101238"/>
                </a:solidFill>
                <a:latin typeface="Barlow Light" pitchFamily="2" charset="77"/>
                <a:cs typeface="Gill Sans Nova Light" panose="020F0302020204030204" pitchFamily="34" charset="0"/>
              </a:rPr>
              <a:t>BREWCON and INDIES – KEY DATES</a:t>
            </a:r>
            <a:endParaRPr lang="en-US" sz="2400" b="0" i="0" spc="100" baseline="0" dirty="0">
              <a:solidFill>
                <a:srgbClr val="101238"/>
              </a:solidFill>
              <a:latin typeface="Barlow Light" pitchFamily="2" charset="77"/>
              <a:cs typeface="Gill Sans Nova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CA790-206C-DB41-8B8C-3C64DDF9176B}"/>
              </a:ext>
            </a:extLst>
          </p:cNvPr>
          <p:cNvSpPr txBox="1"/>
          <p:nvPr/>
        </p:nvSpPr>
        <p:spPr>
          <a:xfrm>
            <a:off x="1448300" y="2499064"/>
            <a:ext cx="8500981" cy="4062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Indies entries open – 24</a:t>
            </a:r>
            <a:r>
              <a:rPr lang="en-AU" sz="2200" baseline="30000" dirty="0">
                <a:latin typeface="Barlow Light" pitchFamily="2" charset="77"/>
              </a:rPr>
              <a:t>th</a:t>
            </a:r>
            <a:r>
              <a:rPr lang="en-AU" sz="2200" dirty="0">
                <a:latin typeface="Barlow Light" pitchFamily="2" charset="77"/>
              </a:rPr>
              <a:t> May 2019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Brewcon tickets go on sale – 7</a:t>
            </a:r>
            <a:r>
              <a:rPr lang="en-AU" sz="2200" baseline="30000" dirty="0">
                <a:latin typeface="Barlow Light" pitchFamily="2" charset="77"/>
              </a:rPr>
              <a:t>th</a:t>
            </a:r>
            <a:r>
              <a:rPr lang="en-AU" sz="2200" dirty="0">
                <a:latin typeface="Barlow Light" pitchFamily="2" charset="77"/>
              </a:rPr>
              <a:t> June 2019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Indies entries close – 30</a:t>
            </a:r>
            <a:r>
              <a:rPr lang="en-AU" sz="2200" baseline="30000" dirty="0">
                <a:latin typeface="Barlow Light" pitchFamily="2" charset="77"/>
              </a:rPr>
              <a:t>th</a:t>
            </a:r>
            <a:r>
              <a:rPr lang="en-AU" sz="2200" dirty="0">
                <a:latin typeface="Barlow Light" pitchFamily="2" charset="77"/>
              </a:rPr>
              <a:t> June 2019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Indies judging –1</a:t>
            </a:r>
            <a:r>
              <a:rPr lang="en-AU" sz="2200" baseline="30000" dirty="0">
                <a:latin typeface="Barlow Light" pitchFamily="2" charset="77"/>
              </a:rPr>
              <a:t>st</a:t>
            </a:r>
            <a:r>
              <a:rPr lang="en-AU" sz="2200" dirty="0">
                <a:latin typeface="Barlow Light" pitchFamily="2" charset="77"/>
              </a:rPr>
              <a:t> – 2</a:t>
            </a:r>
            <a:r>
              <a:rPr lang="en-AU" sz="2200" baseline="30000" dirty="0">
                <a:latin typeface="Barlow Light" pitchFamily="2" charset="77"/>
              </a:rPr>
              <a:t>nd</a:t>
            </a:r>
            <a:r>
              <a:rPr lang="en-AU" sz="2200" dirty="0">
                <a:latin typeface="Barlow Light" pitchFamily="2" charset="77"/>
              </a:rPr>
              <a:t> September 2019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Brewcon and Trade Show commences – 4</a:t>
            </a:r>
            <a:r>
              <a:rPr lang="en-AU" sz="2200" baseline="30000" dirty="0">
                <a:latin typeface="Barlow Light" pitchFamily="2" charset="77"/>
              </a:rPr>
              <a:t>th</a:t>
            </a:r>
            <a:r>
              <a:rPr lang="en-AU" sz="2200" dirty="0">
                <a:latin typeface="Barlow Light" pitchFamily="2" charset="77"/>
              </a:rPr>
              <a:t> September 2019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latin typeface="Barlow Light" pitchFamily="2" charset="77"/>
              </a:rPr>
              <a:t>Indies Awards night – 5</a:t>
            </a:r>
            <a:r>
              <a:rPr lang="en-AU" sz="2200" baseline="30000" dirty="0">
                <a:latin typeface="Barlow Light" pitchFamily="2" charset="77"/>
              </a:rPr>
              <a:t>th</a:t>
            </a:r>
            <a:r>
              <a:rPr lang="en-AU" sz="2200" dirty="0">
                <a:latin typeface="Barlow Light" pitchFamily="2" charset="77"/>
              </a:rPr>
              <a:t> September 2019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123713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E43434-840C-C64D-972C-93B064AA7F66}"/>
              </a:ext>
            </a:extLst>
          </p:cNvPr>
          <p:cNvSpPr txBox="1"/>
          <p:nvPr/>
        </p:nvSpPr>
        <p:spPr>
          <a:xfrm>
            <a:off x="742529" y="1619918"/>
            <a:ext cx="92067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400" b="0" i="0" spc="100" baseline="0" dirty="0">
                <a:solidFill>
                  <a:srgbClr val="002060"/>
                </a:solidFill>
                <a:latin typeface="Barlow Light" pitchFamily="2" charset="77"/>
                <a:cs typeface="Gill Sans Nova Light" panose="020F0302020204030204" pitchFamily="34" charset="0"/>
              </a:rPr>
              <a:t>AGENDA</a:t>
            </a:r>
            <a:endParaRPr lang="en-US" sz="2400" b="0" i="0" spc="100" baseline="0" dirty="0">
              <a:solidFill>
                <a:srgbClr val="002060"/>
              </a:solidFill>
              <a:latin typeface="Barlow Light" pitchFamily="2" charset="77"/>
              <a:cs typeface="Gill Sans Nova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CA790-206C-DB41-8B8C-3C64DDF9176B}"/>
              </a:ext>
            </a:extLst>
          </p:cNvPr>
          <p:cNvSpPr txBox="1"/>
          <p:nvPr/>
        </p:nvSpPr>
        <p:spPr>
          <a:xfrm>
            <a:off x="1448301" y="2434174"/>
            <a:ext cx="7795208" cy="4401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solidFill>
                  <a:srgbClr val="002060"/>
                </a:solidFill>
                <a:latin typeface="Barlow Light" pitchFamily="2" charset="77"/>
              </a:rPr>
              <a:t>Welcome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solidFill>
                <a:srgbClr val="002060"/>
              </a:solidFill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solidFill>
                  <a:srgbClr val="002060"/>
                </a:solidFill>
                <a:latin typeface="Barlow Light" pitchFamily="2" charset="77"/>
              </a:rPr>
              <a:t>Market Update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solidFill>
                <a:srgbClr val="002060"/>
              </a:solidFill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solidFill>
                  <a:srgbClr val="002060"/>
                </a:solidFill>
                <a:latin typeface="Barlow Light" pitchFamily="2" charset="77"/>
              </a:rPr>
              <a:t>Independent Seal roll out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solidFill>
                <a:srgbClr val="002060"/>
              </a:solidFill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solidFill>
                  <a:srgbClr val="002060"/>
                </a:solidFill>
                <a:latin typeface="Barlow Light" pitchFamily="2" charset="77"/>
              </a:rPr>
              <a:t>Good Beer Week merger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solidFill>
                <a:srgbClr val="002060"/>
              </a:solidFill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solidFill>
                  <a:srgbClr val="002060"/>
                </a:solidFill>
                <a:latin typeface="Barlow Light" pitchFamily="2" charset="77"/>
              </a:rPr>
              <a:t>Member Resources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solidFill>
                <a:srgbClr val="002060"/>
              </a:solidFill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solidFill>
                  <a:srgbClr val="002060"/>
                </a:solidFill>
                <a:latin typeface="Barlow Light" pitchFamily="2" charset="77"/>
              </a:rPr>
              <a:t>Connecting with members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AU" sz="2200" dirty="0">
              <a:solidFill>
                <a:srgbClr val="002060"/>
              </a:solidFill>
              <a:latin typeface="Barlow Light" pitchFamily="2" charset="77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200" dirty="0">
                <a:solidFill>
                  <a:srgbClr val="002060"/>
                </a:solidFill>
                <a:latin typeface="Barlow Light" pitchFamily="2" charset="77"/>
              </a:rPr>
              <a:t>Brewcon and Indies </a:t>
            </a:r>
          </a:p>
        </p:txBody>
      </p:sp>
    </p:spTree>
    <p:extLst>
      <p:ext uri="{BB962C8B-B14F-4D97-AF65-F5344CB8AC3E}">
        <p14:creationId xmlns:p14="http://schemas.microsoft.com/office/powerpoint/2010/main" val="1199609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9AF40AE-E1A9-3142-9AA2-848C70D366D9}"/>
              </a:ext>
            </a:extLst>
          </p:cNvPr>
          <p:cNvGrpSpPr/>
          <p:nvPr/>
        </p:nvGrpSpPr>
        <p:grpSpPr>
          <a:xfrm>
            <a:off x="2926080" y="2487168"/>
            <a:ext cx="4410374" cy="2824283"/>
            <a:chOff x="0" y="147019"/>
            <a:chExt cx="4803648" cy="39283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F1B83BA-E871-1A40-8540-9E90F74020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988" t="19898" r="14530" b="18817"/>
            <a:stretch/>
          </p:blipFill>
          <p:spPr>
            <a:xfrm>
              <a:off x="0" y="147019"/>
              <a:ext cx="4710181" cy="392835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1B1A9FF-C02E-6A49-8B3F-8DC40D835E6C}"/>
                </a:ext>
              </a:extLst>
            </p:cNvPr>
            <p:cNvSpPr/>
            <p:nvPr/>
          </p:nvSpPr>
          <p:spPr>
            <a:xfrm>
              <a:off x="85344" y="1475232"/>
              <a:ext cx="4718304" cy="90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EC2551-CA5A-184C-A8E2-D0F877890EE4}"/>
                </a:ext>
              </a:extLst>
            </p:cNvPr>
            <p:cNvSpPr/>
            <p:nvPr/>
          </p:nvSpPr>
          <p:spPr>
            <a:xfrm>
              <a:off x="750362" y="1024128"/>
              <a:ext cx="3322874" cy="1774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EE43434-840C-C64D-972C-93B064AA7F66}"/>
              </a:ext>
            </a:extLst>
          </p:cNvPr>
          <p:cNvSpPr txBox="1"/>
          <p:nvPr/>
        </p:nvSpPr>
        <p:spPr>
          <a:xfrm>
            <a:off x="4170039" y="3521378"/>
            <a:ext cx="294695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3600" b="1" i="0" spc="100" baseline="0" dirty="0">
                <a:solidFill>
                  <a:srgbClr val="101238"/>
                </a:solidFill>
                <a:latin typeface="Barlow Light" pitchFamily="2" charset="77"/>
                <a:cs typeface="Gill Sans Nova Light" panose="020F0302020204030204" pitchFamily="34" charset="0"/>
              </a:rPr>
              <a:t>CHEERS !</a:t>
            </a:r>
            <a:endParaRPr lang="en-US" sz="3600" b="1" i="0" spc="100" baseline="0" dirty="0">
              <a:solidFill>
                <a:srgbClr val="101238"/>
              </a:solidFill>
              <a:latin typeface="Barlow Light" pitchFamily="2" charset="77"/>
              <a:cs typeface="Gill Sans Nova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1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E43434-840C-C64D-972C-93B064AA7F66}"/>
              </a:ext>
            </a:extLst>
          </p:cNvPr>
          <p:cNvSpPr txBox="1"/>
          <p:nvPr/>
        </p:nvSpPr>
        <p:spPr>
          <a:xfrm>
            <a:off x="816690" y="3502838"/>
            <a:ext cx="920675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3600" b="1" i="0" spc="100" baseline="0" dirty="0">
                <a:solidFill>
                  <a:srgbClr val="002060"/>
                </a:solidFill>
                <a:latin typeface="Barlow Light" pitchFamily="2" charset="77"/>
                <a:cs typeface="Gill Sans Nova Light" panose="020F0302020204030204" pitchFamily="34" charset="0"/>
              </a:rPr>
              <a:t>MARKET </a:t>
            </a:r>
            <a:r>
              <a:rPr lang="en-AU" sz="3600" b="1" spc="100" dirty="0">
                <a:solidFill>
                  <a:srgbClr val="002060"/>
                </a:solidFill>
                <a:latin typeface="Barlow Light" pitchFamily="2" charset="77"/>
                <a:cs typeface="Gill Sans Nova Light" panose="020F0302020204030204" pitchFamily="34" charset="0"/>
              </a:rPr>
              <a:t>UPDATE</a:t>
            </a:r>
            <a:endParaRPr lang="en-US" sz="3600" b="1" i="0" spc="100" baseline="0" dirty="0">
              <a:solidFill>
                <a:srgbClr val="002060"/>
              </a:solidFill>
              <a:latin typeface="Barlow Light" pitchFamily="2" charset="77"/>
              <a:cs typeface="Gill Sans Nova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9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B45BEE-2E92-4B17-89C4-C7D8B46A9A05}"/>
              </a:ext>
            </a:extLst>
          </p:cNvPr>
          <p:cNvSpPr txBox="1"/>
          <p:nvPr/>
        </p:nvSpPr>
        <p:spPr>
          <a:xfrm>
            <a:off x="368743" y="6982662"/>
            <a:ext cx="8253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solidFill>
                  <a:srgbClr val="002060"/>
                </a:solidFill>
                <a:latin typeface="Barlow Light" pitchFamily="2" charset="77"/>
              </a:rPr>
              <a:t>IRI Data – MAT March 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E33AF-7504-4630-AA6C-3EA4ADF84513}"/>
              </a:ext>
            </a:extLst>
          </p:cNvPr>
          <p:cNvSpPr txBox="1"/>
          <p:nvPr/>
        </p:nvSpPr>
        <p:spPr>
          <a:xfrm>
            <a:off x="529317" y="2231080"/>
            <a:ext cx="568355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AU" dirty="0">
                <a:latin typeface="Barlow Light" pitchFamily="2" charset="77"/>
              </a:rPr>
              <a:t>TOTAL BEER CONTINUES TO DECLINE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EEC1C7-FB70-774A-8B99-46CBB70327FE}"/>
              </a:ext>
            </a:extLst>
          </p:cNvPr>
          <p:cNvSpPr txBox="1"/>
          <p:nvPr/>
        </p:nvSpPr>
        <p:spPr>
          <a:xfrm>
            <a:off x="3258750" y="2941146"/>
            <a:ext cx="568355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AU" sz="9600" b="1" dirty="0">
                <a:solidFill>
                  <a:srgbClr val="002060"/>
                </a:solidFill>
                <a:latin typeface="Barlow Light" pitchFamily="2" charset="77"/>
              </a:rPr>
              <a:t>- 1.5%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F4A6D25B-33C2-BD47-A2AB-2A3E207FA1D7}"/>
              </a:ext>
            </a:extLst>
          </p:cNvPr>
          <p:cNvSpPr/>
          <p:nvPr/>
        </p:nvSpPr>
        <p:spPr>
          <a:xfrm>
            <a:off x="1925694" y="3144463"/>
            <a:ext cx="969264" cy="1070693"/>
          </a:xfrm>
          <a:prstGeom prst="downArrow">
            <a:avLst/>
          </a:prstGeom>
          <a:solidFill>
            <a:srgbClr val="E14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02C49-5509-9642-8791-3970AB5A01FC}"/>
              </a:ext>
            </a:extLst>
          </p:cNvPr>
          <p:cNvSpPr txBox="1"/>
          <p:nvPr/>
        </p:nvSpPr>
        <p:spPr>
          <a:xfrm>
            <a:off x="3669957" y="4560704"/>
            <a:ext cx="671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002060"/>
                </a:solidFill>
                <a:latin typeface="Barlow Light" pitchFamily="2" charset="77"/>
              </a:rPr>
              <a:t>“Total Australian Beer Market – 1.619 billion litres”</a:t>
            </a:r>
          </a:p>
        </p:txBody>
      </p:sp>
    </p:spTree>
    <p:extLst>
      <p:ext uri="{BB962C8B-B14F-4D97-AF65-F5344CB8AC3E}">
        <p14:creationId xmlns:p14="http://schemas.microsoft.com/office/powerpoint/2010/main" val="113936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B45BEE-2E92-4B17-89C4-C7D8B46A9A05}"/>
              </a:ext>
            </a:extLst>
          </p:cNvPr>
          <p:cNvSpPr txBox="1"/>
          <p:nvPr/>
        </p:nvSpPr>
        <p:spPr>
          <a:xfrm>
            <a:off x="467597" y="6921416"/>
            <a:ext cx="8253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solidFill>
                  <a:srgbClr val="101238"/>
                </a:solidFill>
                <a:latin typeface="Barlow Light" pitchFamily="2" charset="77"/>
              </a:rPr>
              <a:t>IBA Read using ATO Data – June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E33AF-7504-4630-AA6C-3EA4ADF84513}"/>
              </a:ext>
            </a:extLst>
          </p:cNvPr>
          <p:cNvSpPr txBox="1"/>
          <p:nvPr/>
        </p:nvSpPr>
        <p:spPr>
          <a:xfrm>
            <a:off x="408716" y="2048043"/>
            <a:ext cx="64612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AU" dirty="0">
                <a:solidFill>
                  <a:srgbClr val="002060"/>
                </a:solidFill>
                <a:latin typeface="Barlow Light" pitchFamily="2" charset="77"/>
              </a:rPr>
              <a:t>INDEPENDENT BEER – THE SHINING LIGHT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EEC1C7-FB70-774A-8B99-46CBB70327FE}"/>
              </a:ext>
            </a:extLst>
          </p:cNvPr>
          <p:cNvSpPr txBox="1"/>
          <p:nvPr/>
        </p:nvSpPr>
        <p:spPr>
          <a:xfrm>
            <a:off x="4211598" y="2527379"/>
            <a:ext cx="338236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AU" sz="9600" b="1" dirty="0">
                <a:solidFill>
                  <a:srgbClr val="002060"/>
                </a:solidFill>
                <a:latin typeface="Barlow Light" pitchFamily="2" charset="77"/>
              </a:rPr>
              <a:t>+ 25%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F4A6D25B-33C2-BD47-A2AB-2A3E207FA1D7}"/>
              </a:ext>
            </a:extLst>
          </p:cNvPr>
          <p:cNvSpPr/>
          <p:nvPr/>
        </p:nvSpPr>
        <p:spPr>
          <a:xfrm rot="10800000">
            <a:off x="3068207" y="2739296"/>
            <a:ext cx="969264" cy="1053493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02C49-5509-9642-8791-3970AB5A01FC}"/>
              </a:ext>
            </a:extLst>
          </p:cNvPr>
          <p:cNvSpPr txBox="1"/>
          <p:nvPr/>
        </p:nvSpPr>
        <p:spPr>
          <a:xfrm>
            <a:off x="6210276" y="5311293"/>
            <a:ext cx="355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101238"/>
                </a:solidFill>
                <a:latin typeface="Barlow Light" pitchFamily="2" charset="77"/>
              </a:rPr>
              <a:t>Total Independent Beer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3E984-BA6B-3B41-9C9D-FDC3A395E872}"/>
              </a:ext>
            </a:extLst>
          </p:cNvPr>
          <p:cNvSpPr txBox="1"/>
          <p:nvPr/>
        </p:nvSpPr>
        <p:spPr>
          <a:xfrm>
            <a:off x="6210276" y="4004707"/>
            <a:ext cx="377916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AU" sz="9600" b="1" dirty="0">
                <a:solidFill>
                  <a:srgbClr val="002060"/>
                </a:solidFill>
                <a:latin typeface="Barlow Light" pitchFamily="2" charset="77"/>
              </a:rPr>
              <a:t>93 </a:t>
            </a:r>
            <a:r>
              <a:rPr lang="en-AU" sz="9600" b="1" dirty="0" err="1">
                <a:solidFill>
                  <a:srgbClr val="002060"/>
                </a:solidFill>
                <a:latin typeface="Barlow Light" pitchFamily="2" charset="77"/>
              </a:rPr>
              <a:t>Mlts</a:t>
            </a:r>
            <a:endParaRPr lang="en-AU" sz="9600" b="1" dirty="0">
              <a:solidFill>
                <a:srgbClr val="002060"/>
              </a:solidFill>
              <a:latin typeface="Barlow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102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A711814-8049-1D42-9119-71C9A59396A0}"/>
              </a:ext>
            </a:extLst>
          </p:cNvPr>
          <p:cNvGrpSpPr/>
          <p:nvPr/>
        </p:nvGrpSpPr>
        <p:grpSpPr>
          <a:xfrm>
            <a:off x="5987769" y="4297345"/>
            <a:ext cx="4412007" cy="2640367"/>
            <a:chOff x="0" y="147019"/>
            <a:chExt cx="4803648" cy="39283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499A62-350A-3D45-8DB2-F08C1ACF7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988" t="19898" r="14530" b="18817"/>
            <a:stretch/>
          </p:blipFill>
          <p:spPr>
            <a:xfrm>
              <a:off x="0" y="147019"/>
              <a:ext cx="4710181" cy="392835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92B636-8496-0248-9811-02994FD5872E}"/>
                </a:ext>
              </a:extLst>
            </p:cNvPr>
            <p:cNvSpPr/>
            <p:nvPr/>
          </p:nvSpPr>
          <p:spPr>
            <a:xfrm>
              <a:off x="85344" y="1475232"/>
              <a:ext cx="4718304" cy="90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048EC31-0A0C-9C4F-9446-DBABAA7FAD88}"/>
                </a:ext>
              </a:extLst>
            </p:cNvPr>
            <p:cNvSpPr/>
            <p:nvPr/>
          </p:nvSpPr>
          <p:spPr>
            <a:xfrm>
              <a:off x="750362" y="1024128"/>
              <a:ext cx="3322874" cy="1774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6B45BEE-2E92-4B17-89C4-C7D8B46A9A05}"/>
              </a:ext>
            </a:extLst>
          </p:cNvPr>
          <p:cNvSpPr txBox="1"/>
          <p:nvPr/>
        </p:nvSpPr>
        <p:spPr>
          <a:xfrm>
            <a:off x="467597" y="6921416"/>
            <a:ext cx="8253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solidFill>
                  <a:srgbClr val="101238"/>
                </a:solidFill>
                <a:latin typeface="Barlow Light" pitchFamily="2" charset="77"/>
              </a:rPr>
              <a:t>IBA Read using ATO Data – June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E33AF-7504-4630-AA6C-3EA4ADF84513}"/>
              </a:ext>
            </a:extLst>
          </p:cNvPr>
          <p:cNvSpPr txBox="1"/>
          <p:nvPr/>
        </p:nvSpPr>
        <p:spPr>
          <a:xfrm>
            <a:off x="408716" y="2048043"/>
            <a:ext cx="64612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AU" dirty="0">
                <a:solidFill>
                  <a:srgbClr val="002060"/>
                </a:solidFill>
                <a:latin typeface="Barlow Light" pitchFamily="2" charset="77"/>
              </a:rPr>
              <a:t>INDEPENDENT BEER – THE SHINING LIGHT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EEC1C7-FB70-774A-8B99-46CBB70327FE}"/>
              </a:ext>
            </a:extLst>
          </p:cNvPr>
          <p:cNvSpPr txBox="1"/>
          <p:nvPr/>
        </p:nvSpPr>
        <p:spPr>
          <a:xfrm>
            <a:off x="4211598" y="2527379"/>
            <a:ext cx="338236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AU" sz="9600" b="1" dirty="0">
                <a:solidFill>
                  <a:srgbClr val="002060"/>
                </a:solidFill>
                <a:latin typeface="Barlow Light" pitchFamily="2" charset="77"/>
              </a:rPr>
              <a:t>5.9%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02C49-5509-9642-8791-3970AB5A01FC}"/>
              </a:ext>
            </a:extLst>
          </p:cNvPr>
          <p:cNvSpPr txBox="1"/>
          <p:nvPr/>
        </p:nvSpPr>
        <p:spPr>
          <a:xfrm>
            <a:off x="6426762" y="4975388"/>
            <a:ext cx="355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rgbClr val="101238"/>
                </a:solidFill>
                <a:latin typeface="Barlow Light" pitchFamily="2" charset="77"/>
              </a:rPr>
              <a:t>Back in 2011 when CBIA / IBA was established Independent Brewers had just over 1%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EA968-40A2-7B46-A842-29DF32133170}"/>
              </a:ext>
            </a:extLst>
          </p:cNvPr>
          <p:cNvSpPr txBox="1"/>
          <p:nvPr/>
        </p:nvSpPr>
        <p:spPr>
          <a:xfrm>
            <a:off x="4211598" y="3835680"/>
            <a:ext cx="355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101238"/>
                </a:solidFill>
                <a:latin typeface="Barlow Light" pitchFamily="2" charset="77"/>
              </a:rPr>
              <a:t>Share of Volume</a:t>
            </a:r>
          </a:p>
        </p:txBody>
      </p:sp>
    </p:spTree>
    <p:extLst>
      <p:ext uri="{BB962C8B-B14F-4D97-AF65-F5344CB8AC3E}">
        <p14:creationId xmlns:p14="http://schemas.microsoft.com/office/powerpoint/2010/main" val="150186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A711814-8049-1D42-9119-71C9A59396A0}"/>
              </a:ext>
            </a:extLst>
          </p:cNvPr>
          <p:cNvGrpSpPr/>
          <p:nvPr/>
        </p:nvGrpSpPr>
        <p:grpSpPr>
          <a:xfrm>
            <a:off x="5987769" y="4297345"/>
            <a:ext cx="4412007" cy="2640367"/>
            <a:chOff x="0" y="147019"/>
            <a:chExt cx="4803648" cy="39283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499A62-350A-3D45-8DB2-F08C1ACF7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988" t="19898" r="14530" b="18817"/>
            <a:stretch/>
          </p:blipFill>
          <p:spPr>
            <a:xfrm>
              <a:off x="0" y="147019"/>
              <a:ext cx="4710181" cy="392835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92B636-8496-0248-9811-02994FD5872E}"/>
                </a:ext>
              </a:extLst>
            </p:cNvPr>
            <p:cNvSpPr/>
            <p:nvPr/>
          </p:nvSpPr>
          <p:spPr>
            <a:xfrm>
              <a:off x="85344" y="1475232"/>
              <a:ext cx="4718304" cy="90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048EC31-0A0C-9C4F-9446-DBABAA7FAD88}"/>
                </a:ext>
              </a:extLst>
            </p:cNvPr>
            <p:cNvSpPr/>
            <p:nvPr/>
          </p:nvSpPr>
          <p:spPr>
            <a:xfrm>
              <a:off x="750362" y="1024128"/>
              <a:ext cx="3322874" cy="1774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6B45BEE-2E92-4B17-89C4-C7D8B46A9A05}"/>
              </a:ext>
            </a:extLst>
          </p:cNvPr>
          <p:cNvSpPr txBox="1"/>
          <p:nvPr/>
        </p:nvSpPr>
        <p:spPr>
          <a:xfrm>
            <a:off x="467597" y="6921416"/>
            <a:ext cx="8253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solidFill>
                  <a:srgbClr val="101238"/>
                </a:solidFill>
                <a:latin typeface="Barlow Light" pitchFamily="2" charset="77"/>
              </a:rPr>
              <a:t>IBA Read using ATO Data – June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E33AF-7504-4630-AA6C-3EA4ADF84513}"/>
              </a:ext>
            </a:extLst>
          </p:cNvPr>
          <p:cNvSpPr txBox="1"/>
          <p:nvPr/>
        </p:nvSpPr>
        <p:spPr>
          <a:xfrm>
            <a:off x="408716" y="2048043"/>
            <a:ext cx="64612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AU" dirty="0">
                <a:solidFill>
                  <a:srgbClr val="002060"/>
                </a:solidFill>
                <a:latin typeface="Barlow Light" pitchFamily="2" charset="77"/>
              </a:rPr>
              <a:t>INDEPENDENT BEER – THE SHINING LIGHT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EEC1C7-FB70-774A-8B99-46CBB70327FE}"/>
              </a:ext>
            </a:extLst>
          </p:cNvPr>
          <p:cNvSpPr txBox="1"/>
          <p:nvPr/>
        </p:nvSpPr>
        <p:spPr>
          <a:xfrm>
            <a:off x="4211598" y="2527379"/>
            <a:ext cx="338236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AU" sz="9600" b="1" dirty="0">
                <a:solidFill>
                  <a:srgbClr val="002060"/>
                </a:solidFill>
                <a:latin typeface="Barlow Light" pitchFamily="2" charset="77"/>
              </a:rPr>
              <a:t>10%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02C49-5509-9642-8791-3970AB5A01FC}"/>
              </a:ext>
            </a:extLst>
          </p:cNvPr>
          <p:cNvSpPr txBox="1"/>
          <p:nvPr/>
        </p:nvSpPr>
        <p:spPr>
          <a:xfrm>
            <a:off x="6463338" y="5048540"/>
            <a:ext cx="355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rgbClr val="101238"/>
                </a:solidFill>
                <a:latin typeface="Barlow Light" pitchFamily="2" charset="77"/>
              </a:rPr>
              <a:t>"Australians spend one in every ten </a:t>
            </a:r>
            <a:r>
              <a:rPr lang="en-US" sz="2000" dirty="0">
                <a:solidFill>
                  <a:srgbClr val="101238"/>
                </a:solidFill>
                <a:latin typeface="Barlow Light" pitchFamily="2" charset="77"/>
              </a:rPr>
              <a:t>o</a:t>
            </a:r>
            <a:r>
              <a:rPr lang="en-AU" sz="2000" dirty="0">
                <a:solidFill>
                  <a:srgbClr val="101238"/>
                </a:solidFill>
                <a:latin typeface="Barlow Light" pitchFamily="2" charset="77"/>
              </a:rPr>
              <a:t>f their beer dollars on Indie Beer”.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EA968-40A2-7B46-A842-29DF32133170}"/>
              </a:ext>
            </a:extLst>
          </p:cNvPr>
          <p:cNvSpPr txBox="1"/>
          <p:nvPr/>
        </p:nvSpPr>
        <p:spPr>
          <a:xfrm>
            <a:off x="4211598" y="3835680"/>
            <a:ext cx="355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101238"/>
                </a:solidFill>
                <a:latin typeface="Barlow Light" pitchFamily="2" charset="77"/>
              </a:rPr>
              <a:t>Share of Value</a:t>
            </a:r>
          </a:p>
        </p:txBody>
      </p:sp>
    </p:spTree>
    <p:extLst>
      <p:ext uri="{BB962C8B-B14F-4D97-AF65-F5344CB8AC3E}">
        <p14:creationId xmlns:p14="http://schemas.microsoft.com/office/powerpoint/2010/main" val="315464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E43434-840C-C64D-972C-93B064AA7F66}"/>
              </a:ext>
            </a:extLst>
          </p:cNvPr>
          <p:cNvSpPr txBox="1"/>
          <p:nvPr/>
        </p:nvSpPr>
        <p:spPr>
          <a:xfrm>
            <a:off x="492237" y="740356"/>
            <a:ext cx="920675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3600" b="1" spc="100" dirty="0">
                <a:solidFill>
                  <a:srgbClr val="002060"/>
                </a:solidFill>
                <a:latin typeface="Barlow Light" pitchFamily="2" charset="77"/>
                <a:cs typeface="Gill Sans Nova Light" panose="020F0302020204030204" pitchFamily="34" charset="0"/>
              </a:rPr>
              <a:t>CONTINUED GROWTH</a:t>
            </a:r>
            <a:endParaRPr lang="en-US" sz="3600" b="1" i="0" spc="100" baseline="0" dirty="0">
              <a:solidFill>
                <a:srgbClr val="002060"/>
              </a:solidFill>
              <a:latin typeface="Barlow Light" pitchFamily="2" charset="77"/>
              <a:cs typeface="Gill Sans Nova Light" panose="020F03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9A790B-054C-604B-9903-CBFCFBB35E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4967" y="1482692"/>
            <a:ext cx="9881878" cy="59426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3A842B-A6AD-E045-9861-AED7847C3E2A}"/>
              </a:ext>
            </a:extLst>
          </p:cNvPr>
          <p:cNvSpPr txBox="1"/>
          <p:nvPr/>
        </p:nvSpPr>
        <p:spPr>
          <a:xfrm>
            <a:off x="467597" y="6921416"/>
            <a:ext cx="8253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solidFill>
                  <a:srgbClr val="101238"/>
                </a:solidFill>
                <a:latin typeface="Barlow Light" pitchFamily="2" charset="77"/>
              </a:rPr>
              <a:t>IBA Read using ATO Data – June 2018</a:t>
            </a:r>
          </a:p>
        </p:txBody>
      </p:sp>
    </p:spTree>
    <p:extLst>
      <p:ext uri="{BB962C8B-B14F-4D97-AF65-F5344CB8AC3E}">
        <p14:creationId xmlns:p14="http://schemas.microsoft.com/office/powerpoint/2010/main" val="293046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B45BEE-2E92-4B17-89C4-C7D8B46A9A05}"/>
              </a:ext>
            </a:extLst>
          </p:cNvPr>
          <p:cNvSpPr txBox="1"/>
          <p:nvPr/>
        </p:nvSpPr>
        <p:spPr>
          <a:xfrm>
            <a:off x="467597" y="6921416"/>
            <a:ext cx="8253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solidFill>
                  <a:srgbClr val="101238"/>
                </a:solidFill>
                <a:latin typeface="Barlow Light" pitchFamily="2" charset="77"/>
              </a:rPr>
              <a:t>IBA Read using ATO Data – June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E33AF-7504-4630-AA6C-3EA4ADF84513}"/>
              </a:ext>
            </a:extLst>
          </p:cNvPr>
          <p:cNvSpPr txBox="1"/>
          <p:nvPr/>
        </p:nvSpPr>
        <p:spPr>
          <a:xfrm>
            <a:off x="408716" y="2048043"/>
            <a:ext cx="64612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AU" dirty="0">
                <a:solidFill>
                  <a:srgbClr val="002060"/>
                </a:solidFill>
                <a:latin typeface="Barlow Light" pitchFamily="2" charset="77"/>
              </a:rPr>
              <a:t>BREWER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EEC1C7-FB70-774A-8B99-46CBB70327FE}"/>
              </a:ext>
            </a:extLst>
          </p:cNvPr>
          <p:cNvSpPr txBox="1"/>
          <p:nvPr/>
        </p:nvSpPr>
        <p:spPr>
          <a:xfrm>
            <a:off x="1468398" y="2527379"/>
            <a:ext cx="338236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AU" sz="9600" b="1" dirty="0">
                <a:solidFill>
                  <a:srgbClr val="002060"/>
                </a:solidFill>
                <a:latin typeface="Barlow Light" pitchFamily="2" charset="77"/>
              </a:rPr>
              <a:t>619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EA968-40A2-7B46-A842-29DF32133170}"/>
              </a:ext>
            </a:extLst>
          </p:cNvPr>
          <p:cNvSpPr txBox="1"/>
          <p:nvPr/>
        </p:nvSpPr>
        <p:spPr>
          <a:xfrm>
            <a:off x="1468398" y="3835680"/>
            <a:ext cx="450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101238"/>
                </a:solidFill>
                <a:latin typeface="Barlow Light" pitchFamily="2" charset="77"/>
              </a:rPr>
              <a:t>Craft Beer Reviewer – early 2019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F0F1F1-61CC-A948-9C8D-2FFE50B759CA}"/>
              </a:ext>
            </a:extLst>
          </p:cNvPr>
          <p:cNvSpPr txBox="1"/>
          <p:nvPr/>
        </p:nvSpPr>
        <p:spPr>
          <a:xfrm>
            <a:off x="3639336" y="2750742"/>
            <a:ext cx="450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101238"/>
                </a:solidFill>
                <a:latin typeface="Barlow Light" pitchFamily="2" charset="77"/>
              </a:rPr>
              <a:t>Brewing “companies”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3BBFC2-2872-6A47-8E1C-719699AA8E91}"/>
              </a:ext>
            </a:extLst>
          </p:cNvPr>
          <p:cNvSpPr txBox="1"/>
          <p:nvPr/>
        </p:nvSpPr>
        <p:spPr>
          <a:xfrm>
            <a:off x="5338369" y="4297345"/>
            <a:ext cx="338236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2400" b="0" i="0" spc="100" baseline="0">
                <a:solidFill>
                  <a:srgbClr val="101238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AU" sz="9600" b="1" dirty="0">
                <a:solidFill>
                  <a:srgbClr val="002060"/>
                </a:solidFill>
                <a:latin typeface="Barlow Light" pitchFamily="2" charset="77"/>
              </a:rPr>
              <a:t>472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D4C6A2-18BE-C343-9B91-3EAD0797E8E0}"/>
              </a:ext>
            </a:extLst>
          </p:cNvPr>
          <p:cNvSpPr txBox="1"/>
          <p:nvPr/>
        </p:nvSpPr>
        <p:spPr>
          <a:xfrm>
            <a:off x="5338369" y="5605646"/>
            <a:ext cx="450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101238"/>
                </a:solidFill>
                <a:latin typeface="Barlow Light" pitchFamily="2" charset="77"/>
              </a:rPr>
              <a:t>Excise paying entities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B893B2-791C-F245-81A9-B747A35FEA75}"/>
              </a:ext>
            </a:extLst>
          </p:cNvPr>
          <p:cNvSpPr txBox="1"/>
          <p:nvPr/>
        </p:nvSpPr>
        <p:spPr>
          <a:xfrm>
            <a:off x="7383169" y="6005505"/>
            <a:ext cx="271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101238"/>
                </a:solidFill>
                <a:latin typeface="Barlow Light" pitchFamily="2" charset="77"/>
              </a:rPr>
              <a:t>+ 54 or 12.9% Vs PY </a:t>
            </a:r>
          </a:p>
        </p:txBody>
      </p:sp>
    </p:spTree>
    <p:extLst>
      <p:ext uri="{BB962C8B-B14F-4D97-AF65-F5344CB8AC3E}">
        <p14:creationId xmlns:p14="http://schemas.microsoft.com/office/powerpoint/2010/main" val="3598505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BC67FB06A5494D90CB6B69E3DBB42B" ma:contentTypeVersion="8" ma:contentTypeDescription="Create a new document." ma:contentTypeScope="" ma:versionID="5b429a5895cb52e37607a8d4f56f851d">
  <xsd:schema xmlns:xsd="http://www.w3.org/2001/XMLSchema" xmlns:xs="http://www.w3.org/2001/XMLSchema" xmlns:p="http://schemas.microsoft.com/office/2006/metadata/properties" xmlns:ns2="d781fdd1-6a8c-4bf6-9ad7-772640772073" xmlns:ns3="eb05c142-454a-432e-95ee-eb44a6fc2032" targetNamespace="http://schemas.microsoft.com/office/2006/metadata/properties" ma:root="true" ma:fieldsID="319c74b6a18ee0ef2e451b6d8eac95f6" ns2:_="" ns3:_="">
    <xsd:import namespace="d781fdd1-6a8c-4bf6-9ad7-772640772073"/>
    <xsd:import namespace="eb05c142-454a-432e-95ee-eb44a6fc2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81fdd1-6a8c-4bf6-9ad7-7726407720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5c142-454a-432e-95ee-eb44a6fc203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5BAE14-74ED-46E5-8995-0B5E20C80E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5F4687-146A-4BCD-9553-E6AAE5C787F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781fdd1-6a8c-4bf6-9ad7-772640772073"/>
    <ds:schemaRef ds:uri="eb05c142-454a-432e-95ee-eb44a6fc203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84CDDB-305B-4B83-92C9-6230A61707F0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1185</TotalTime>
  <Words>522</Words>
  <Application>Microsoft Macintosh PowerPoint</Application>
  <PresentationFormat>Custom</PresentationFormat>
  <Paragraphs>146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Barlow</vt:lpstr>
      <vt:lpstr>Barlow Light</vt:lpstr>
      <vt:lpstr>Calibri</vt:lpstr>
      <vt:lpstr>Courier New</vt:lpstr>
      <vt:lpstr>Gill Sans Nova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Jason Sommers</cp:lastModifiedBy>
  <cp:revision>10</cp:revision>
  <cp:lastPrinted>2019-05-14T01:49:38Z</cp:lastPrinted>
  <dcterms:created xsi:type="dcterms:W3CDTF">2019-02-08T07:24:04Z</dcterms:created>
  <dcterms:modified xsi:type="dcterms:W3CDTF">2019-05-16T04:18:22Z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1024">
    <vt:lpwstr>14</vt:lpwstr>
  </property>
  <property fmtid="{D5CDD505-2E9C-101B-9397-08002B2CF9AE}" pid="3" name="ContentTypeId">
    <vt:lpwstr>0x010100A7BC67FB06A5494D90CB6B69E3DBB42B</vt:lpwstr>
  </property>
</Properties>
</file>